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4" r:id="rId5"/>
    <p:sldId id="262" r:id="rId6"/>
    <p:sldId id="259" r:id="rId7"/>
    <p:sldId id="269" r:id="rId8"/>
    <p:sldId id="266" r:id="rId9"/>
    <p:sldId id="268" r:id="rId10"/>
    <p:sldId id="267" r:id="rId11"/>
    <p:sldId id="260" r:id="rId12"/>
    <p:sldId id="265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384691-0529-40D6-9684-71015A66E2B4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DF77DA3-0EAE-4158-B9BD-8BE9FAB23C8C}">
      <dgm:prSet/>
      <dgm:spPr/>
      <dgm:t>
        <a:bodyPr/>
        <a:lstStyle/>
        <a:p>
          <a:pPr algn="ctr"/>
          <a:r>
            <a:rPr lang="pl-PL" dirty="0"/>
            <a:t>To sport drużynowy na wzór hokeja na lodzie</a:t>
          </a:r>
          <a:endParaRPr lang="en-US" dirty="0"/>
        </a:p>
      </dgm:t>
    </dgm:pt>
    <dgm:pt modelId="{DE280F8C-C5DC-42BF-80B1-88F87C95725E}" type="parTrans" cxnId="{F228B2C0-74AD-4815-B1EB-836706CD2BE9}">
      <dgm:prSet/>
      <dgm:spPr/>
      <dgm:t>
        <a:bodyPr/>
        <a:lstStyle/>
        <a:p>
          <a:endParaRPr lang="en-US"/>
        </a:p>
      </dgm:t>
    </dgm:pt>
    <dgm:pt modelId="{41E62942-A29C-46E0-A0BB-222C8E5F002D}" type="sibTrans" cxnId="{F228B2C0-74AD-4815-B1EB-836706CD2BE9}">
      <dgm:prSet/>
      <dgm:spPr/>
      <dgm:t>
        <a:bodyPr/>
        <a:lstStyle/>
        <a:p>
          <a:endParaRPr lang="en-US"/>
        </a:p>
      </dgm:t>
    </dgm:pt>
    <dgm:pt modelId="{F0FA48C2-00A1-4BD5-8C06-092A2D62B04B}">
      <dgm:prSet/>
      <dgm:spPr/>
      <dgm:t>
        <a:bodyPr/>
        <a:lstStyle/>
        <a:p>
          <a:pPr algn="ctr"/>
          <a:r>
            <a:rPr lang="pl-PL" dirty="0"/>
            <a:t>W tę odmianę gra się nie tylko na tradycyjnej trawie, </a:t>
          </a:r>
          <a:br>
            <a:rPr lang="pl-PL" dirty="0"/>
          </a:br>
          <a:r>
            <a:rPr lang="pl-PL" dirty="0"/>
            <a:t>ale też sztucznej lub na hali.</a:t>
          </a:r>
          <a:endParaRPr lang="en-US" dirty="0"/>
        </a:p>
      </dgm:t>
    </dgm:pt>
    <dgm:pt modelId="{4CB0E858-67C7-44B7-B7A5-0368B968B238}" type="parTrans" cxnId="{39B31E3F-1C8D-47B0-B8B7-5021F6FC0EF4}">
      <dgm:prSet/>
      <dgm:spPr/>
      <dgm:t>
        <a:bodyPr/>
        <a:lstStyle/>
        <a:p>
          <a:endParaRPr lang="en-US"/>
        </a:p>
      </dgm:t>
    </dgm:pt>
    <dgm:pt modelId="{0DBD1C7E-0A46-49A1-A6F5-E43A8EE874A6}" type="sibTrans" cxnId="{39B31E3F-1C8D-47B0-B8B7-5021F6FC0EF4}">
      <dgm:prSet/>
      <dgm:spPr/>
      <dgm:t>
        <a:bodyPr/>
        <a:lstStyle/>
        <a:p>
          <a:endParaRPr lang="en-US"/>
        </a:p>
      </dgm:t>
    </dgm:pt>
    <dgm:pt modelId="{3BAE109C-B0B1-4248-95DB-A4456A4B99FC}">
      <dgm:prSet/>
      <dgm:spPr/>
      <dgm:t>
        <a:bodyPr/>
        <a:lstStyle/>
        <a:p>
          <a:pPr algn="ctr"/>
          <a:r>
            <a:rPr lang="pl-PL" dirty="0"/>
            <a:t>Każda z drużyn na boisku liczy 11 graczy (wraz z bramkarzem)</a:t>
          </a:r>
          <a:endParaRPr lang="en-US" dirty="0"/>
        </a:p>
      </dgm:t>
    </dgm:pt>
    <dgm:pt modelId="{3D592949-A134-43F6-B4CC-2ED6578A0605}" type="parTrans" cxnId="{B76E4D32-54CA-4880-A38B-DF1E17CF0946}">
      <dgm:prSet/>
      <dgm:spPr/>
      <dgm:t>
        <a:bodyPr/>
        <a:lstStyle/>
        <a:p>
          <a:endParaRPr lang="en-US"/>
        </a:p>
      </dgm:t>
    </dgm:pt>
    <dgm:pt modelId="{CE987E27-2ACE-45EC-B9BC-6A180449E135}" type="sibTrans" cxnId="{B76E4D32-54CA-4880-A38B-DF1E17CF0946}">
      <dgm:prSet/>
      <dgm:spPr/>
      <dgm:t>
        <a:bodyPr/>
        <a:lstStyle/>
        <a:p>
          <a:endParaRPr lang="en-US"/>
        </a:p>
      </dgm:t>
    </dgm:pt>
    <dgm:pt modelId="{61A1B328-DD3F-4088-A8E5-312F305EB7E3}">
      <dgm:prSet/>
      <dgm:spPr/>
      <dgm:t>
        <a:bodyPr/>
        <a:lstStyle/>
        <a:p>
          <a:pPr algn="ctr"/>
          <a:r>
            <a:rPr lang="pl-PL" dirty="0"/>
            <a:t>Zawodnicy podczas spotkania meczowego wykorzystują lasek (kijów)</a:t>
          </a:r>
          <a:br>
            <a:rPr lang="pl-PL" dirty="0"/>
          </a:br>
          <a:r>
            <a:rPr lang="pl-PL" dirty="0"/>
            <a:t>z drewna lub włókna szklanego i uderzają nimi w twarde, </a:t>
          </a:r>
          <a:br>
            <a:rPr lang="pl-PL" dirty="0"/>
          </a:br>
          <a:r>
            <a:rPr lang="pl-PL" dirty="0"/>
            <a:t>gumowane piłki</a:t>
          </a:r>
          <a:endParaRPr lang="en-US" dirty="0"/>
        </a:p>
      </dgm:t>
    </dgm:pt>
    <dgm:pt modelId="{DD8E4AAD-FEDE-4AC9-9BC0-6A3D414A8F34}" type="parTrans" cxnId="{34744178-1FB0-4015-B49C-94CD33AB4580}">
      <dgm:prSet/>
      <dgm:spPr/>
      <dgm:t>
        <a:bodyPr/>
        <a:lstStyle/>
        <a:p>
          <a:endParaRPr lang="en-US"/>
        </a:p>
      </dgm:t>
    </dgm:pt>
    <dgm:pt modelId="{002A603F-9D9A-45F9-B3B3-EF88A2077546}" type="sibTrans" cxnId="{34744178-1FB0-4015-B49C-94CD33AB4580}">
      <dgm:prSet/>
      <dgm:spPr/>
      <dgm:t>
        <a:bodyPr/>
        <a:lstStyle/>
        <a:p>
          <a:endParaRPr lang="en-US"/>
        </a:p>
      </dgm:t>
    </dgm:pt>
    <dgm:pt modelId="{280B5C6B-C91F-4757-888F-BFFD1C81E4F6}">
      <dgm:prSet/>
      <dgm:spPr/>
      <dgm:t>
        <a:bodyPr/>
        <a:lstStyle/>
        <a:p>
          <a:pPr algn="ctr"/>
          <a:r>
            <a:rPr lang="pl-PL" dirty="0"/>
            <a:t>Długość kija zależy od wzrostu gracza</a:t>
          </a:r>
          <a:endParaRPr lang="en-US" dirty="0"/>
        </a:p>
      </dgm:t>
    </dgm:pt>
    <dgm:pt modelId="{62AA0ECA-3426-4CC7-AC6E-837B81D53C72}" type="parTrans" cxnId="{851E3898-946B-4F41-B106-13C3FC2B69D7}">
      <dgm:prSet/>
      <dgm:spPr/>
      <dgm:t>
        <a:bodyPr/>
        <a:lstStyle/>
        <a:p>
          <a:endParaRPr lang="en-US"/>
        </a:p>
      </dgm:t>
    </dgm:pt>
    <dgm:pt modelId="{4FC358BA-C37A-481B-A180-E5CC5AA66978}" type="sibTrans" cxnId="{851E3898-946B-4F41-B106-13C3FC2B69D7}">
      <dgm:prSet/>
      <dgm:spPr/>
      <dgm:t>
        <a:bodyPr/>
        <a:lstStyle/>
        <a:p>
          <a:endParaRPr lang="en-US"/>
        </a:p>
      </dgm:t>
    </dgm:pt>
    <dgm:pt modelId="{5673C20F-5153-48B0-A443-D090401AD8FD}" type="pres">
      <dgm:prSet presAssocID="{B4384691-0529-40D6-9684-71015A66E2B4}" presName="linear" presStyleCnt="0">
        <dgm:presLayoutVars>
          <dgm:animLvl val="lvl"/>
          <dgm:resizeHandles val="exact"/>
        </dgm:presLayoutVars>
      </dgm:prSet>
      <dgm:spPr/>
    </dgm:pt>
    <dgm:pt modelId="{8E86C393-F094-42C0-803E-FCC379594307}" type="pres">
      <dgm:prSet presAssocID="{DDF77DA3-0EAE-4158-B9BD-8BE9FAB23C8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794C7A1-5BC5-4E35-9A5E-A58D85F96A66}" type="pres">
      <dgm:prSet presAssocID="{41E62942-A29C-46E0-A0BB-222C8E5F002D}" presName="spacer" presStyleCnt="0"/>
      <dgm:spPr/>
    </dgm:pt>
    <dgm:pt modelId="{D06D8F45-DBB1-4A19-8843-A6C14195F1BF}" type="pres">
      <dgm:prSet presAssocID="{F0FA48C2-00A1-4BD5-8C06-092A2D62B04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E39BD88-4284-45CB-B04C-E38165A0DC83}" type="pres">
      <dgm:prSet presAssocID="{0DBD1C7E-0A46-49A1-A6F5-E43A8EE874A6}" presName="spacer" presStyleCnt="0"/>
      <dgm:spPr/>
    </dgm:pt>
    <dgm:pt modelId="{88AD064D-D880-40CB-B347-B8871A9D4A1A}" type="pres">
      <dgm:prSet presAssocID="{3BAE109C-B0B1-4248-95DB-A4456A4B99F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58F0BB0-7526-4C21-8FB6-038B3BC1EBA4}" type="pres">
      <dgm:prSet presAssocID="{CE987E27-2ACE-45EC-B9BC-6A180449E135}" presName="spacer" presStyleCnt="0"/>
      <dgm:spPr/>
    </dgm:pt>
    <dgm:pt modelId="{72689D83-F260-4BCC-9161-A8A060D8863E}" type="pres">
      <dgm:prSet presAssocID="{61A1B328-DD3F-4088-A8E5-312F305EB7E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BF0B933-ACD6-4FD0-83A5-55B45030B7E7}" type="pres">
      <dgm:prSet presAssocID="{002A603F-9D9A-45F9-B3B3-EF88A2077546}" presName="spacer" presStyleCnt="0"/>
      <dgm:spPr/>
    </dgm:pt>
    <dgm:pt modelId="{CC680EC4-40E5-475C-AD71-01712458FB7A}" type="pres">
      <dgm:prSet presAssocID="{280B5C6B-C91F-4757-888F-BFFD1C81E4F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8839103-5FAF-4DAF-9B40-FBD8540F0768}" type="presOf" srcId="{280B5C6B-C91F-4757-888F-BFFD1C81E4F6}" destId="{CC680EC4-40E5-475C-AD71-01712458FB7A}" srcOrd="0" destOrd="0" presId="urn:microsoft.com/office/officeart/2005/8/layout/vList2"/>
    <dgm:cxn modelId="{B76E4D32-54CA-4880-A38B-DF1E17CF0946}" srcId="{B4384691-0529-40D6-9684-71015A66E2B4}" destId="{3BAE109C-B0B1-4248-95DB-A4456A4B99FC}" srcOrd="2" destOrd="0" parTransId="{3D592949-A134-43F6-B4CC-2ED6578A0605}" sibTransId="{CE987E27-2ACE-45EC-B9BC-6A180449E135}"/>
    <dgm:cxn modelId="{39B31E3F-1C8D-47B0-B8B7-5021F6FC0EF4}" srcId="{B4384691-0529-40D6-9684-71015A66E2B4}" destId="{F0FA48C2-00A1-4BD5-8C06-092A2D62B04B}" srcOrd="1" destOrd="0" parTransId="{4CB0E858-67C7-44B7-B7A5-0368B968B238}" sibTransId="{0DBD1C7E-0A46-49A1-A6F5-E43A8EE874A6}"/>
    <dgm:cxn modelId="{C9A9F540-DCA1-47B1-B367-B0CA26E6FB34}" type="presOf" srcId="{B4384691-0529-40D6-9684-71015A66E2B4}" destId="{5673C20F-5153-48B0-A443-D090401AD8FD}" srcOrd="0" destOrd="0" presId="urn:microsoft.com/office/officeart/2005/8/layout/vList2"/>
    <dgm:cxn modelId="{3F7F656F-8535-49A2-A58D-DD5DBE8FA64F}" type="presOf" srcId="{F0FA48C2-00A1-4BD5-8C06-092A2D62B04B}" destId="{D06D8F45-DBB1-4A19-8843-A6C14195F1BF}" srcOrd="0" destOrd="0" presId="urn:microsoft.com/office/officeart/2005/8/layout/vList2"/>
    <dgm:cxn modelId="{8E770271-BEA4-449B-8426-F2B2645C2088}" type="presOf" srcId="{3BAE109C-B0B1-4248-95DB-A4456A4B99FC}" destId="{88AD064D-D880-40CB-B347-B8871A9D4A1A}" srcOrd="0" destOrd="0" presId="urn:microsoft.com/office/officeart/2005/8/layout/vList2"/>
    <dgm:cxn modelId="{34744178-1FB0-4015-B49C-94CD33AB4580}" srcId="{B4384691-0529-40D6-9684-71015A66E2B4}" destId="{61A1B328-DD3F-4088-A8E5-312F305EB7E3}" srcOrd="3" destOrd="0" parTransId="{DD8E4AAD-FEDE-4AC9-9BC0-6A3D414A8F34}" sibTransId="{002A603F-9D9A-45F9-B3B3-EF88A2077546}"/>
    <dgm:cxn modelId="{9ABE9383-858F-4E06-AA55-5EEFF43D0FC6}" type="presOf" srcId="{61A1B328-DD3F-4088-A8E5-312F305EB7E3}" destId="{72689D83-F260-4BCC-9161-A8A060D8863E}" srcOrd="0" destOrd="0" presId="urn:microsoft.com/office/officeart/2005/8/layout/vList2"/>
    <dgm:cxn modelId="{851E3898-946B-4F41-B106-13C3FC2B69D7}" srcId="{B4384691-0529-40D6-9684-71015A66E2B4}" destId="{280B5C6B-C91F-4757-888F-BFFD1C81E4F6}" srcOrd="4" destOrd="0" parTransId="{62AA0ECA-3426-4CC7-AC6E-837B81D53C72}" sibTransId="{4FC358BA-C37A-481B-A180-E5CC5AA66978}"/>
    <dgm:cxn modelId="{F228B2C0-74AD-4815-B1EB-836706CD2BE9}" srcId="{B4384691-0529-40D6-9684-71015A66E2B4}" destId="{DDF77DA3-0EAE-4158-B9BD-8BE9FAB23C8C}" srcOrd="0" destOrd="0" parTransId="{DE280F8C-C5DC-42BF-80B1-88F87C95725E}" sibTransId="{41E62942-A29C-46E0-A0BB-222C8E5F002D}"/>
    <dgm:cxn modelId="{26C76FC4-AC29-4460-9959-73D90F7B57EF}" type="presOf" srcId="{DDF77DA3-0EAE-4158-B9BD-8BE9FAB23C8C}" destId="{8E86C393-F094-42C0-803E-FCC379594307}" srcOrd="0" destOrd="0" presId="urn:microsoft.com/office/officeart/2005/8/layout/vList2"/>
    <dgm:cxn modelId="{C37D6607-64F1-4F43-B0ED-A15CFB89C3FF}" type="presParOf" srcId="{5673C20F-5153-48B0-A443-D090401AD8FD}" destId="{8E86C393-F094-42C0-803E-FCC379594307}" srcOrd="0" destOrd="0" presId="urn:microsoft.com/office/officeart/2005/8/layout/vList2"/>
    <dgm:cxn modelId="{639C7D28-57D3-4C7B-8C21-5A54C45E9619}" type="presParOf" srcId="{5673C20F-5153-48B0-A443-D090401AD8FD}" destId="{0794C7A1-5BC5-4E35-9A5E-A58D85F96A66}" srcOrd="1" destOrd="0" presId="urn:microsoft.com/office/officeart/2005/8/layout/vList2"/>
    <dgm:cxn modelId="{32AB446F-73CB-4F67-BB39-F42FE6A9FA80}" type="presParOf" srcId="{5673C20F-5153-48B0-A443-D090401AD8FD}" destId="{D06D8F45-DBB1-4A19-8843-A6C14195F1BF}" srcOrd="2" destOrd="0" presId="urn:microsoft.com/office/officeart/2005/8/layout/vList2"/>
    <dgm:cxn modelId="{182EC735-DAC8-4B6E-A6E3-62449FF88D84}" type="presParOf" srcId="{5673C20F-5153-48B0-A443-D090401AD8FD}" destId="{4E39BD88-4284-45CB-B04C-E38165A0DC83}" srcOrd="3" destOrd="0" presId="urn:microsoft.com/office/officeart/2005/8/layout/vList2"/>
    <dgm:cxn modelId="{719D46E8-2435-4A3D-B54F-6FD7D063D489}" type="presParOf" srcId="{5673C20F-5153-48B0-A443-D090401AD8FD}" destId="{88AD064D-D880-40CB-B347-B8871A9D4A1A}" srcOrd="4" destOrd="0" presId="urn:microsoft.com/office/officeart/2005/8/layout/vList2"/>
    <dgm:cxn modelId="{B6ACCE1D-9872-4EBC-90E8-296410270948}" type="presParOf" srcId="{5673C20F-5153-48B0-A443-D090401AD8FD}" destId="{258F0BB0-7526-4C21-8FB6-038B3BC1EBA4}" srcOrd="5" destOrd="0" presId="urn:microsoft.com/office/officeart/2005/8/layout/vList2"/>
    <dgm:cxn modelId="{B8DAF54A-3BF3-41B6-9DC4-DF63AEFF69BB}" type="presParOf" srcId="{5673C20F-5153-48B0-A443-D090401AD8FD}" destId="{72689D83-F260-4BCC-9161-A8A060D8863E}" srcOrd="6" destOrd="0" presId="urn:microsoft.com/office/officeart/2005/8/layout/vList2"/>
    <dgm:cxn modelId="{96AD5771-3F2D-495C-8907-C382610389F0}" type="presParOf" srcId="{5673C20F-5153-48B0-A443-D090401AD8FD}" destId="{1BF0B933-ACD6-4FD0-83A5-55B45030B7E7}" srcOrd="7" destOrd="0" presId="urn:microsoft.com/office/officeart/2005/8/layout/vList2"/>
    <dgm:cxn modelId="{3E7806BC-E217-453E-B092-39DE5876B3C0}" type="presParOf" srcId="{5673C20F-5153-48B0-A443-D090401AD8FD}" destId="{CC680EC4-40E5-475C-AD71-01712458FB7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1DA19C-5AAD-44AB-B286-E54DFF232CE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7070271-312B-410E-BC7A-2F17F63EAC31}">
      <dgm:prSet/>
      <dgm:spPr/>
      <dgm:t>
        <a:bodyPr/>
        <a:lstStyle/>
        <a:p>
          <a:pPr algn="ctr"/>
          <a:r>
            <a:rPr lang="pl-PL" i="1" dirty="0"/>
            <a:t>Wśród mężczyzn:</a:t>
          </a:r>
          <a:endParaRPr lang="en-US" dirty="0"/>
        </a:p>
      </dgm:t>
    </dgm:pt>
    <dgm:pt modelId="{D62475B0-50F1-4BD1-A7AA-D1853A4A3ABC}" type="parTrans" cxnId="{1EBC95E9-C335-4123-A2AF-33DE0CCC39DC}">
      <dgm:prSet/>
      <dgm:spPr/>
      <dgm:t>
        <a:bodyPr/>
        <a:lstStyle/>
        <a:p>
          <a:endParaRPr lang="en-US"/>
        </a:p>
      </dgm:t>
    </dgm:pt>
    <dgm:pt modelId="{D40D8BA7-D1F9-440B-A470-050AE5204D7E}" type="sibTrans" cxnId="{1EBC95E9-C335-4123-A2AF-33DE0CCC39DC}">
      <dgm:prSet/>
      <dgm:spPr/>
      <dgm:t>
        <a:bodyPr/>
        <a:lstStyle/>
        <a:p>
          <a:endParaRPr lang="en-US"/>
        </a:p>
      </dgm:t>
    </dgm:pt>
    <dgm:pt modelId="{601BAE4E-4C3D-4956-B55C-917FD1A34B65}">
      <dgm:prSet/>
      <dgm:spPr/>
      <dgm:t>
        <a:bodyPr/>
        <a:lstStyle/>
        <a:p>
          <a:r>
            <a:rPr lang="pl-PL" i="1"/>
            <a:t>Belgia: Dohmen, van Aubel, Boon, Stockbroekx, Hendrickx</a:t>
          </a:r>
          <a:endParaRPr lang="en-US"/>
        </a:p>
      </dgm:t>
    </dgm:pt>
    <dgm:pt modelId="{188BF8AD-5F15-4EF5-9C76-D164738A3457}" type="parTrans" cxnId="{79285B32-EE18-4B78-A0EB-459AE5D632BE}">
      <dgm:prSet/>
      <dgm:spPr/>
      <dgm:t>
        <a:bodyPr/>
        <a:lstStyle/>
        <a:p>
          <a:endParaRPr lang="en-US"/>
        </a:p>
      </dgm:t>
    </dgm:pt>
    <dgm:pt modelId="{BD26C16D-4608-494B-8D0C-A2E30211F3BC}" type="sibTrans" cxnId="{79285B32-EE18-4B78-A0EB-459AE5D632BE}">
      <dgm:prSet/>
      <dgm:spPr/>
      <dgm:t>
        <a:bodyPr/>
        <a:lstStyle/>
        <a:p>
          <a:endParaRPr lang="en-US"/>
        </a:p>
      </dgm:t>
    </dgm:pt>
    <dgm:pt modelId="{D1B273A1-86EB-4B84-9B4D-1D796B7BF708}">
      <dgm:prSet/>
      <dgm:spPr/>
      <dgm:t>
        <a:bodyPr/>
        <a:lstStyle/>
        <a:p>
          <a:r>
            <a:rPr lang="pl-PL" i="1"/>
            <a:t>Holandia: Kellerman, Pruijser, Hertzberger, van der Weerden</a:t>
          </a:r>
          <a:endParaRPr lang="en-US"/>
        </a:p>
      </dgm:t>
    </dgm:pt>
    <dgm:pt modelId="{811FFFA3-9585-41DE-A449-111465C5A341}" type="parTrans" cxnId="{C84331C2-0402-453B-BACD-804DDA612E24}">
      <dgm:prSet/>
      <dgm:spPr/>
      <dgm:t>
        <a:bodyPr/>
        <a:lstStyle/>
        <a:p>
          <a:endParaRPr lang="en-US"/>
        </a:p>
      </dgm:t>
    </dgm:pt>
    <dgm:pt modelId="{68A1D5DD-07FC-4DB5-9F5C-33EC7D31E76F}" type="sibTrans" cxnId="{C84331C2-0402-453B-BACD-804DDA612E24}">
      <dgm:prSet/>
      <dgm:spPr/>
      <dgm:t>
        <a:bodyPr/>
        <a:lstStyle/>
        <a:p>
          <a:endParaRPr lang="en-US"/>
        </a:p>
      </dgm:t>
    </dgm:pt>
    <dgm:pt modelId="{A152F71C-6673-4CA8-9742-03B812D1E837}">
      <dgm:prSet/>
      <dgm:spPr/>
      <dgm:t>
        <a:bodyPr/>
        <a:lstStyle/>
        <a:p>
          <a:pPr algn="ctr"/>
          <a:r>
            <a:rPr lang="pl-PL" i="1" dirty="0"/>
            <a:t>Wśród kobiet:</a:t>
          </a:r>
          <a:endParaRPr lang="en-US" dirty="0"/>
        </a:p>
      </dgm:t>
    </dgm:pt>
    <dgm:pt modelId="{45F951FE-1F45-4754-8479-8BCE86C86A00}" type="parTrans" cxnId="{28A9F8D9-1CD7-49F5-A9DE-98EDEF4CD445}">
      <dgm:prSet/>
      <dgm:spPr/>
      <dgm:t>
        <a:bodyPr/>
        <a:lstStyle/>
        <a:p>
          <a:endParaRPr lang="en-US"/>
        </a:p>
      </dgm:t>
    </dgm:pt>
    <dgm:pt modelId="{4D0C8B2F-5553-4CD2-A43D-8C4007057839}" type="sibTrans" cxnId="{28A9F8D9-1CD7-49F5-A9DE-98EDEF4CD445}">
      <dgm:prSet/>
      <dgm:spPr/>
      <dgm:t>
        <a:bodyPr/>
        <a:lstStyle/>
        <a:p>
          <a:endParaRPr lang="en-US"/>
        </a:p>
      </dgm:t>
    </dgm:pt>
    <dgm:pt modelId="{59196DBF-AD11-4F1A-A86C-0DBEC3985E9D}">
      <dgm:prSet/>
      <dgm:spPr/>
      <dgm:t>
        <a:bodyPr/>
        <a:lstStyle/>
        <a:p>
          <a:r>
            <a:rPr lang="pl-PL" i="1"/>
            <a:t>Holandia: Jonker, Welten</a:t>
          </a:r>
          <a:endParaRPr lang="en-US"/>
        </a:p>
      </dgm:t>
    </dgm:pt>
    <dgm:pt modelId="{C341CE89-67F2-4FE5-9DD4-20F8B3949F85}" type="parTrans" cxnId="{539557DA-6A4B-4442-856F-4868D9390068}">
      <dgm:prSet/>
      <dgm:spPr/>
      <dgm:t>
        <a:bodyPr/>
        <a:lstStyle/>
        <a:p>
          <a:endParaRPr lang="en-US"/>
        </a:p>
      </dgm:t>
    </dgm:pt>
    <dgm:pt modelId="{2246679B-A08D-4892-A701-108C47B9C21A}" type="sibTrans" cxnId="{539557DA-6A4B-4442-856F-4868D9390068}">
      <dgm:prSet/>
      <dgm:spPr/>
      <dgm:t>
        <a:bodyPr/>
        <a:lstStyle/>
        <a:p>
          <a:endParaRPr lang="en-US"/>
        </a:p>
      </dgm:t>
    </dgm:pt>
    <dgm:pt modelId="{A3164A59-6DB6-4E11-8B7B-F80ADC4717F3}">
      <dgm:prSet/>
      <dgm:spPr/>
      <dgm:t>
        <a:bodyPr/>
        <a:lstStyle/>
        <a:p>
          <a:r>
            <a:rPr lang="pl-PL" i="1"/>
            <a:t>Hiszpania: Tost</a:t>
          </a:r>
          <a:endParaRPr lang="en-US"/>
        </a:p>
      </dgm:t>
    </dgm:pt>
    <dgm:pt modelId="{EE823B56-16B7-4737-8C25-062FAA8C7A4F}" type="parTrans" cxnId="{1FDEA6F8-34E8-4040-B8A9-37E87A6B9273}">
      <dgm:prSet/>
      <dgm:spPr/>
      <dgm:t>
        <a:bodyPr/>
        <a:lstStyle/>
        <a:p>
          <a:endParaRPr lang="en-US"/>
        </a:p>
      </dgm:t>
    </dgm:pt>
    <dgm:pt modelId="{FF44DC9C-11C8-4C4E-95A3-FE12372A9D2A}" type="sibTrans" cxnId="{1FDEA6F8-34E8-4040-B8A9-37E87A6B9273}">
      <dgm:prSet/>
      <dgm:spPr/>
      <dgm:t>
        <a:bodyPr/>
        <a:lstStyle/>
        <a:p>
          <a:endParaRPr lang="en-US"/>
        </a:p>
      </dgm:t>
    </dgm:pt>
    <dgm:pt modelId="{0C979C44-2E45-4961-9A4B-A0486D926CCE}" type="pres">
      <dgm:prSet presAssocID="{221DA19C-5AAD-44AB-B286-E54DFF232CEF}" presName="linear" presStyleCnt="0">
        <dgm:presLayoutVars>
          <dgm:animLvl val="lvl"/>
          <dgm:resizeHandles val="exact"/>
        </dgm:presLayoutVars>
      </dgm:prSet>
      <dgm:spPr/>
    </dgm:pt>
    <dgm:pt modelId="{7A6ADA7E-D499-405E-BB2D-E73AA45AD2FD}" type="pres">
      <dgm:prSet presAssocID="{F7070271-312B-410E-BC7A-2F17F63EAC3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BCB58DF-BCE6-4DED-B910-776DC865E489}" type="pres">
      <dgm:prSet presAssocID="{D40D8BA7-D1F9-440B-A470-050AE5204D7E}" presName="spacer" presStyleCnt="0"/>
      <dgm:spPr/>
    </dgm:pt>
    <dgm:pt modelId="{B03A8BE2-E2B5-4C62-8E14-6F2DFC054287}" type="pres">
      <dgm:prSet presAssocID="{601BAE4E-4C3D-4956-B55C-917FD1A34B6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D83A5C4-C8CD-452F-A5F2-9BA56BF058D8}" type="pres">
      <dgm:prSet presAssocID="{BD26C16D-4608-494B-8D0C-A2E30211F3BC}" presName="spacer" presStyleCnt="0"/>
      <dgm:spPr/>
    </dgm:pt>
    <dgm:pt modelId="{5720B63B-2A17-4972-B68F-F34D0B99DED0}" type="pres">
      <dgm:prSet presAssocID="{D1B273A1-86EB-4B84-9B4D-1D796B7BF70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303B208-CD9E-439E-BBDB-118D739D9D49}" type="pres">
      <dgm:prSet presAssocID="{68A1D5DD-07FC-4DB5-9F5C-33EC7D31E76F}" presName="spacer" presStyleCnt="0"/>
      <dgm:spPr/>
    </dgm:pt>
    <dgm:pt modelId="{FCCA9953-9125-43BB-81D5-67EF037B0732}" type="pres">
      <dgm:prSet presAssocID="{A152F71C-6673-4CA8-9742-03B812D1E83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AD0A74E-CF12-4912-AA1A-482CAD316590}" type="pres">
      <dgm:prSet presAssocID="{4D0C8B2F-5553-4CD2-A43D-8C4007057839}" presName="spacer" presStyleCnt="0"/>
      <dgm:spPr/>
    </dgm:pt>
    <dgm:pt modelId="{8DD34FB9-DEDD-45EE-B8AC-F637179FD2E6}" type="pres">
      <dgm:prSet presAssocID="{59196DBF-AD11-4F1A-A86C-0DBEC3985E9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47963CB-F43B-4412-8305-7ED003847E75}" type="pres">
      <dgm:prSet presAssocID="{2246679B-A08D-4892-A701-108C47B9C21A}" presName="spacer" presStyleCnt="0"/>
      <dgm:spPr/>
    </dgm:pt>
    <dgm:pt modelId="{6F7ED6A9-9DD2-4BCC-8C9C-32590FDECB2F}" type="pres">
      <dgm:prSet presAssocID="{A3164A59-6DB6-4E11-8B7B-F80ADC4717F3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2098C07-B573-4E19-AD27-C76C30EEA1F0}" type="presOf" srcId="{601BAE4E-4C3D-4956-B55C-917FD1A34B65}" destId="{B03A8BE2-E2B5-4C62-8E14-6F2DFC054287}" srcOrd="0" destOrd="0" presId="urn:microsoft.com/office/officeart/2005/8/layout/vList2"/>
    <dgm:cxn modelId="{63837B0F-0DA0-4A3F-B9DC-6C64E673A7E5}" type="presOf" srcId="{59196DBF-AD11-4F1A-A86C-0DBEC3985E9D}" destId="{8DD34FB9-DEDD-45EE-B8AC-F637179FD2E6}" srcOrd="0" destOrd="0" presId="urn:microsoft.com/office/officeart/2005/8/layout/vList2"/>
    <dgm:cxn modelId="{79285B32-EE18-4B78-A0EB-459AE5D632BE}" srcId="{221DA19C-5AAD-44AB-B286-E54DFF232CEF}" destId="{601BAE4E-4C3D-4956-B55C-917FD1A34B65}" srcOrd="1" destOrd="0" parTransId="{188BF8AD-5F15-4EF5-9C76-D164738A3457}" sibTransId="{BD26C16D-4608-494B-8D0C-A2E30211F3BC}"/>
    <dgm:cxn modelId="{49B92333-8B00-4386-B346-CD3B57603812}" type="presOf" srcId="{F7070271-312B-410E-BC7A-2F17F63EAC31}" destId="{7A6ADA7E-D499-405E-BB2D-E73AA45AD2FD}" srcOrd="0" destOrd="0" presId="urn:microsoft.com/office/officeart/2005/8/layout/vList2"/>
    <dgm:cxn modelId="{D5A01458-EF4B-414C-9BC3-94F497B703F5}" type="presOf" srcId="{A3164A59-6DB6-4E11-8B7B-F80ADC4717F3}" destId="{6F7ED6A9-9DD2-4BCC-8C9C-32590FDECB2F}" srcOrd="0" destOrd="0" presId="urn:microsoft.com/office/officeart/2005/8/layout/vList2"/>
    <dgm:cxn modelId="{E6F5077B-D2E5-4D2B-A214-D935EC795B3E}" type="presOf" srcId="{A152F71C-6673-4CA8-9742-03B812D1E837}" destId="{FCCA9953-9125-43BB-81D5-67EF037B0732}" srcOrd="0" destOrd="0" presId="urn:microsoft.com/office/officeart/2005/8/layout/vList2"/>
    <dgm:cxn modelId="{C84331C2-0402-453B-BACD-804DDA612E24}" srcId="{221DA19C-5AAD-44AB-B286-E54DFF232CEF}" destId="{D1B273A1-86EB-4B84-9B4D-1D796B7BF708}" srcOrd="2" destOrd="0" parTransId="{811FFFA3-9585-41DE-A449-111465C5A341}" sibTransId="{68A1D5DD-07FC-4DB5-9F5C-33EC7D31E76F}"/>
    <dgm:cxn modelId="{770A2BC6-24A8-48A2-A315-A03773ABAAB9}" type="presOf" srcId="{D1B273A1-86EB-4B84-9B4D-1D796B7BF708}" destId="{5720B63B-2A17-4972-B68F-F34D0B99DED0}" srcOrd="0" destOrd="0" presId="urn:microsoft.com/office/officeart/2005/8/layout/vList2"/>
    <dgm:cxn modelId="{28A9F8D9-1CD7-49F5-A9DE-98EDEF4CD445}" srcId="{221DA19C-5AAD-44AB-B286-E54DFF232CEF}" destId="{A152F71C-6673-4CA8-9742-03B812D1E837}" srcOrd="3" destOrd="0" parTransId="{45F951FE-1F45-4754-8479-8BCE86C86A00}" sibTransId="{4D0C8B2F-5553-4CD2-A43D-8C4007057839}"/>
    <dgm:cxn modelId="{539557DA-6A4B-4442-856F-4868D9390068}" srcId="{221DA19C-5AAD-44AB-B286-E54DFF232CEF}" destId="{59196DBF-AD11-4F1A-A86C-0DBEC3985E9D}" srcOrd="4" destOrd="0" parTransId="{C341CE89-67F2-4FE5-9DD4-20F8B3949F85}" sibTransId="{2246679B-A08D-4892-A701-108C47B9C21A}"/>
    <dgm:cxn modelId="{1EBC95E9-C335-4123-A2AF-33DE0CCC39DC}" srcId="{221DA19C-5AAD-44AB-B286-E54DFF232CEF}" destId="{F7070271-312B-410E-BC7A-2F17F63EAC31}" srcOrd="0" destOrd="0" parTransId="{D62475B0-50F1-4BD1-A7AA-D1853A4A3ABC}" sibTransId="{D40D8BA7-D1F9-440B-A470-050AE5204D7E}"/>
    <dgm:cxn modelId="{462F3CF0-94BF-46E7-B8AC-138177509DDC}" type="presOf" srcId="{221DA19C-5AAD-44AB-B286-E54DFF232CEF}" destId="{0C979C44-2E45-4961-9A4B-A0486D926CCE}" srcOrd="0" destOrd="0" presId="urn:microsoft.com/office/officeart/2005/8/layout/vList2"/>
    <dgm:cxn modelId="{1FDEA6F8-34E8-4040-B8A9-37E87A6B9273}" srcId="{221DA19C-5AAD-44AB-B286-E54DFF232CEF}" destId="{A3164A59-6DB6-4E11-8B7B-F80ADC4717F3}" srcOrd="5" destOrd="0" parTransId="{EE823B56-16B7-4737-8C25-062FAA8C7A4F}" sibTransId="{FF44DC9C-11C8-4C4E-95A3-FE12372A9D2A}"/>
    <dgm:cxn modelId="{CF790E52-2D1A-4D24-AD4D-B5AE292D6881}" type="presParOf" srcId="{0C979C44-2E45-4961-9A4B-A0486D926CCE}" destId="{7A6ADA7E-D499-405E-BB2D-E73AA45AD2FD}" srcOrd="0" destOrd="0" presId="urn:microsoft.com/office/officeart/2005/8/layout/vList2"/>
    <dgm:cxn modelId="{3194301B-6611-467D-9E38-36FE409A2BE0}" type="presParOf" srcId="{0C979C44-2E45-4961-9A4B-A0486D926CCE}" destId="{5BCB58DF-BCE6-4DED-B910-776DC865E489}" srcOrd="1" destOrd="0" presId="urn:microsoft.com/office/officeart/2005/8/layout/vList2"/>
    <dgm:cxn modelId="{5265A6B8-4D05-4111-9358-27B20A84192C}" type="presParOf" srcId="{0C979C44-2E45-4961-9A4B-A0486D926CCE}" destId="{B03A8BE2-E2B5-4C62-8E14-6F2DFC054287}" srcOrd="2" destOrd="0" presId="urn:microsoft.com/office/officeart/2005/8/layout/vList2"/>
    <dgm:cxn modelId="{332B45CC-C40F-4778-8C35-30709330CBD1}" type="presParOf" srcId="{0C979C44-2E45-4961-9A4B-A0486D926CCE}" destId="{CD83A5C4-C8CD-452F-A5F2-9BA56BF058D8}" srcOrd="3" destOrd="0" presId="urn:microsoft.com/office/officeart/2005/8/layout/vList2"/>
    <dgm:cxn modelId="{176E03DC-F465-42C7-AFBA-9C44F3B4B123}" type="presParOf" srcId="{0C979C44-2E45-4961-9A4B-A0486D926CCE}" destId="{5720B63B-2A17-4972-B68F-F34D0B99DED0}" srcOrd="4" destOrd="0" presId="urn:microsoft.com/office/officeart/2005/8/layout/vList2"/>
    <dgm:cxn modelId="{9A3A3683-B5FB-40D2-90B3-AFBFF408AED9}" type="presParOf" srcId="{0C979C44-2E45-4961-9A4B-A0486D926CCE}" destId="{7303B208-CD9E-439E-BBDB-118D739D9D49}" srcOrd="5" destOrd="0" presId="urn:microsoft.com/office/officeart/2005/8/layout/vList2"/>
    <dgm:cxn modelId="{503B794E-06E9-4A87-8A2B-E508433E2ED8}" type="presParOf" srcId="{0C979C44-2E45-4961-9A4B-A0486D926CCE}" destId="{FCCA9953-9125-43BB-81D5-67EF037B0732}" srcOrd="6" destOrd="0" presId="urn:microsoft.com/office/officeart/2005/8/layout/vList2"/>
    <dgm:cxn modelId="{1E0F02AC-9C9C-400E-B1C1-4DEDFB440BA2}" type="presParOf" srcId="{0C979C44-2E45-4961-9A4B-A0486D926CCE}" destId="{5AD0A74E-CF12-4912-AA1A-482CAD316590}" srcOrd="7" destOrd="0" presId="urn:microsoft.com/office/officeart/2005/8/layout/vList2"/>
    <dgm:cxn modelId="{D0657F5E-0CD9-4339-A55C-AD6C6DD437CA}" type="presParOf" srcId="{0C979C44-2E45-4961-9A4B-A0486D926CCE}" destId="{8DD34FB9-DEDD-45EE-B8AC-F637179FD2E6}" srcOrd="8" destOrd="0" presId="urn:microsoft.com/office/officeart/2005/8/layout/vList2"/>
    <dgm:cxn modelId="{A93F2B09-DDF9-4116-A527-1F89CECE13D5}" type="presParOf" srcId="{0C979C44-2E45-4961-9A4B-A0486D926CCE}" destId="{C47963CB-F43B-4412-8305-7ED003847E75}" srcOrd="9" destOrd="0" presId="urn:microsoft.com/office/officeart/2005/8/layout/vList2"/>
    <dgm:cxn modelId="{7F55F531-2FC2-483D-8A71-5EE9B4DA6CC1}" type="presParOf" srcId="{0C979C44-2E45-4961-9A4B-A0486D926CCE}" destId="{6F7ED6A9-9DD2-4BCC-8C9C-32590FDECB2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6C393-F094-42C0-803E-FCC379594307}">
      <dsp:nvSpPr>
        <dsp:cNvPr id="0" name=""/>
        <dsp:cNvSpPr/>
      </dsp:nvSpPr>
      <dsp:spPr>
        <a:xfrm>
          <a:off x="0" y="372175"/>
          <a:ext cx="5607050" cy="80208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To sport drużynowy na wzór hokeja na lodzie</a:t>
          </a:r>
          <a:endParaRPr lang="en-US" sz="1500" kern="1200" dirty="0"/>
        </a:p>
      </dsp:txBody>
      <dsp:txXfrm>
        <a:off x="39155" y="411330"/>
        <a:ext cx="5528740" cy="723779"/>
      </dsp:txXfrm>
    </dsp:sp>
    <dsp:sp modelId="{D06D8F45-DBB1-4A19-8843-A6C14195F1BF}">
      <dsp:nvSpPr>
        <dsp:cNvPr id="0" name=""/>
        <dsp:cNvSpPr/>
      </dsp:nvSpPr>
      <dsp:spPr>
        <a:xfrm>
          <a:off x="0" y="1217465"/>
          <a:ext cx="5607050" cy="80208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W tę odmianę gra się nie tylko na tradycyjnej trawie, </a:t>
          </a:r>
          <a:br>
            <a:rPr lang="pl-PL" sz="1500" kern="1200" dirty="0"/>
          </a:br>
          <a:r>
            <a:rPr lang="pl-PL" sz="1500" kern="1200" dirty="0"/>
            <a:t>ale też sztucznej lub na hali.</a:t>
          </a:r>
          <a:endParaRPr lang="en-US" sz="1500" kern="1200" dirty="0"/>
        </a:p>
      </dsp:txBody>
      <dsp:txXfrm>
        <a:off x="39155" y="1256620"/>
        <a:ext cx="5528740" cy="723779"/>
      </dsp:txXfrm>
    </dsp:sp>
    <dsp:sp modelId="{88AD064D-D880-40CB-B347-B8871A9D4A1A}">
      <dsp:nvSpPr>
        <dsp:cNvPr id="0" name=""/>
        <dsp:cNvSpPr/>
      </dsp:nvSpPr>
      <dsp:spPr>
        <a:xfrm>
          <a:off x="0" y="2062755"/>
          <a:ext cx="5607050" cy="80208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Każda z drużyn na boisku liczy 11 graczy (wraz z bramkarzem)</a:t>
          </a:r>
          <a:endParaRPr lang="en-US" sz="1500" kern="1200" dirty="0"/>
        </a:p>
      </dsp:txBody>
      <dsp:txXfrm>
        <a:off x="39155" y="2101910"/>
        <a:ext cx="5528740" cy="723779"/>
      </dsp:txXfrm>
    </dsp:sp>
    <dsp:sp modelId="{72689D83-F260-4BCC-9161-A8A060D8863E}">
      <dsp:nvSpPr>
        <dsp:cNvPr id="0" name=""/>
        <dsp:cNvSpPr/>
      </dsp:nvSpPr>
      <dsp:spPr>
        <a:xfrm>
          <a:off x="0" y="2908044"/>
          <a:ext cx="5607050" cy="80208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Zawodnicy podczas spotkania meczowego wykorzystują lasek (kijów)</a:t>
          </a:r>
          <a:br>
            <a:rPr lang="pl-PL" sz="1500" kern="1200" dirty="0"/>
          </a:br>
          <a:r>
            <a:rPr lang="pl-PL" sz="1500" kern="1200" dirty="0"/>
            <a:t>z drewna lub włókna szklanego i uderzają nimi w twarde, </a:t>
          </a:r>
          <a:br>
            <a:rPr lang="pl-PL" sz="1500" kern="1200" dirty="0"/>
          </a:br>
          <a:r>
            <a:rPr lang="pl-PL" sz="1500" kern="1200" dirty="0"/>
            <a:t>gumowane piłki</a:t>
          </a:r>
          <a:endParaRPr lang="en-US" sz="1500" kern="1200" dirty="0"/>
        </a:p>
      </dsp:txBody>
      <dsp:txXfrm>
        <a:off x="39155" y="2947199"/>
        <a:ext cx="5528740" cy="723779"/>
      </dsp:txXfrm>
    </dsp:sp>
    <dsp:sp modelId="{CC680EC4-40E5-475C-AD71-01712458FB7A}">
      <dsp:nvSpPr>
        <dsp:cNvPr id="0" name=""/>
        <dsp:cNvSpPr/>
      </dsp:nvSpPr>
      <dsp:spPr>
        <a:xfrm>
          <a:off x="0" y="3753334"/>
          <a:ext cx="5607050" cy="80208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Długość kija zależy od wzrostu gracza</a:t>
          </a:r>
          <a:endParaRPr lang="en-US" sz="1500" kern="1200" dirty="0"/>
        </a:p>
      </dsp:txBody>
      <dsp:txXfrm>
        <a:off x="39155" y="3792489"/>
        <a:ext cx="5528740" cy="7237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6ADA7E-D499-405E-BB2D-E73AA45AD2FD}">
      <dsp:nvSpPr>
        <dsp:cNvPr id="0" name=""/>
        <dsp:cNvSpPr/>
      </dsp:nvSpPr>
      <dsp:spPr>
        <a:xfrm>
          <a:off x="0" y="1013025"/>
          <a:ext cx="6151562" cy="4913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i="1" kern="1200" dirty="0"/>
            <a:t>Wśród mężczyzn:</a:t>
          </a:r>
          <a:endParaRPr lang="en-US" sz="2100" kern="1200" dirty="0"/>
        </a:p>
      </dsp:txBody>
      <dsp:txXfrm>
        <a:off x="23988" y="1037013"/>
        <a:ext cx="6103586" cy="443423"/>
      </dsp:txXfrm>
    </dsp:sp>
    <dsp:sp modelId="{B03A8BE2-E2B5-4C62-8E14-6F2DFC054287}">
      <dsp:nvSpPr>
        <dsp:cNvPr id="0" name=""/>
        <dsp:cNvSpPr/>
      </dsp:nvSpPr>
      <dsp:spPr>
        <a:xfrm>
          <a:off x="0" y="1564905"/>
          <a:ext cx="6151562" cy="491399"/>
        </a:xfrm>
        <a:prstGeom prst="roundRect">
          <a:avLst/>
        </a:prstGeom>
        <a:gradFill rotWithShape="0">
          <a:gsLst>
            <a:gs pos="0">
              <a:schemeClr val="accent2">
                <a:hueOff val="-1991636"/>
                <a:satOff val="10656"/>
                <a:lumOff val="7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991636"/>
                <a:satOff val="10656"/>
                <a:lumOff val="7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991636"/>
                <a:satOff val="10656"/>
                <a:lumOff val="7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i="1" kern="1200"/>
            <a:t>Belgia: Dohmen, van Aubel, Boon, Stockbroekx, Hendrickx</a:t>
          </a:r>
          <a:endParaRPr lang="en-US" sz="2100" kern="1200"/>
        </a:p>
      </dsp:txBody>
      <dsp:txXfrm>
        <a:off x="23988" y="1588893"/>
        <a:ext cx="6103586" cy="443423"/>
      </dsp:txXfrm>
    </dsp:sp>
    <dsp:sp modelId="{5720B63B-2A17-4972-B68F-F34D0B99DED0}">
      <dsp:nvSpPr>
        <dsp:cNvPr id="0" name=""/>
        <dsp:cNvSpPr/>
      </dsp:nvSpPr>
      <dsp:spPr>
        <a:xfrm>
          <a:off x="0" y="2116785"/>
          <a:ext cx="6151562" cy="491399"/>
        </a:xfrm>
        <a:prstGeom prst="roundRect">
          <a:avLst/>
        </a:prstGeom>
        <a:gradFill rotWithShape="0">
          <a:gsLst>
            <a:gs pos="0">
              <a:schemeClr val="accent2">
                <a:hueOff val="-3983272"/>
                <a:satOff val="21311"/>
                <a:lumOff val="15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983272"/>
                <a:satOff val="21311"/>
                <a:lumOff val="15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983272"/>
                <a:satOff val="21311"/>
                <a:lumOff val="15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i="1" kern="1200"/>
            <a:t>Holandia: Kellerman, Pruijser, Hertzberger, van der Weerden</a:t>
          </a:r>
          <a:endParaRPr lang="en-US" sz="2100" kern="1200"/>
        </a:p>
      </dsp:txBody>
      <dsp:txXfrm>
        <a:off x="23988" y="2140773"/>
        <a:ext cx="6103586" cy="443423"/>
      </dsp:txXfrm>
    </dsp:sp>
    <dsp:sp modelId="{FCCA9953-9125-43BB-81D5-67EF037B0732}">
      <dsp:nvSpPr>
        <dsp:cNvPr id="0" name=""/>
        <dsp:cNvSpPr/>
      </dsp:nvSpPr>
      <dsp:spPr>
        <a:xfrm>
          <a:off x="0" y="2668665"/>
          <a:ext cx="6151562" cy="491399"/>
        </a:xfrm>
        <a:prstGeom prst="roundRect">
          <a:avLst/>
        </a:prstGeom>
        <a:gradFill rotWithShape="0">
          <a:gsLst>
            <a:gs pos="0">
              <a:schemeClr val="accent2">
                <a:hueOff val="-5974908"/>
                <a:satOff val="31967"/>
                <a:lumOff val="235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974908"/>
                <a:satOff val="31967"/>
                <a:lumOff val="235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974908"/>
                <a:satOff val="31967"/>
                <a:lumOff val="235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i="1" kern="1200" dirty="0"/>
            <a:t>Wśród kobiet:</a:t>
          </a:r>
          <a:endParaRPr lang="en-US" sz="2100" kern="1200" dirty="0"/>
        </a:p>
      </dsp:txBody>
      <dsp:txXfrm>
        <a:off x="23988" y="2692653"/>
        <a:ext cx="6103586" cy="443423"/>
      </dsp:txXfrm>
    </dsp:sp>
    <dsp:sp modelId="{8DD34FB9-DEDD-45EE-B8AC-F637179FD2E6}">
      <dsp:nvSpPr>
        <dsp:cNvPr id="0" name=""/>
        <dsp:cNvSpPr/>
      </dsp:nvSpPr>
      <dsp:spPr>
        <a:xfrm>
          <a:off x="0" y="3220544"/>
          <a:ext cx="6151562" cy="491399"/>
        </a:xfrm>
        <a:prstGeom prst="roundRect">
          <a:avLst/>
        </a:prstGeom>
        <a:gradFill rotWithShape="0">
          <a:gsLst>
            <a:gs pos="0">
              <a:schemeClr val="accent2">
                <a:hueOff val="-7966544"/>
                <a:satOff val="42622"/>
                <a:lumOff val="31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966544"/>
                <a:satOff val="42622"/>
                <a:lumOff val="31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966544"/>
                <a:satOff val="42622"/>
                <a:lumOff val="31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i="1" kern="1200"/>
            <a:t>Holandia: Jonker, Welten</a:t>
          </a:r>
          <a:endParaRPr lang="en-US" sz="2100" kern="1200"/>
        </a:p>
      </dsp:txBody>
      <dsp:txXfrm>
        <a:off x="23988" y="3244532"/>
        <a:ext cx="6103586" cy="443423"/>
      </dsp:txXfrm>
    </dsp:sp>
    <dsp:sp modelId="{6F7ED6A9-9DD2-4BCC-8C9C-32590FDECB2F}">
      <dsp:nvSpPr>
        <dsp:cNvPr id="0" name=""/>
        <dsp:cNvSpPr/>
      </dsp:nvSpPr>
      <dsp:spPr>
        <a:xfrm>
          <a:off x="0" y="3772425"/>
          <a:ext cx="6151562" cy="491399"/>
        </a:xfrm>
        <a:prstGeom prst="roundRect">
          <a:avLst/>
        </a:prstGeom>
        <a:gradFill rotWithShape="0">
          <a:gsLst>
            <a:gs pos="0">
              <a:schemeClr val="accent2">
                <a:hueOff val="-9958180"/>
                <a:satOff val="53278"/>
                <a:lumOff val="39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9958180"/>
                <a:satOff val="53278"/>
                <a:lumOff val="39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9958180"/>
                <a:satOff val="53278"/>
                <a:lumOff val="39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i="1" kern="1200"/>
            <a:t>Hiszpania: Tost</a:t>
          </a:r>
          <a:endParaRPr lang="en-US" sz="2100" kern="1200"/>
        </a:p>
      </dsp:txBody>
      <dsp:txXfrm>
        <a:off x="23988" y="3796413"/>
        <a:ext cx="6103586" cy="443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zht.pl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stacjasport.pl/dyscypliny/hokej-na-trawi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2456B7C-CB44-45AF-91E5-EE09AF73E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2428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BB12BF6-2B81-4FF5-9A3E-3194431DF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418891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pl-PL" sz="4000" b="1" dirty="0"/>
              <a:t>HOKEJ na trawie</a:t>
            </a:r>
            <a:br>
              <a:rPr lang="pl-PL" sz="4000" b="1" dirty="0"/>
            </a:br>
            <a:r>
              <a:rPr lang="pl-PL" sz="4000" b="1" dirty="0"/>
              <a:t>CO TO TAKIEGO?</a:t>
            </a:r>
            <a:br>
              <a:rPr lang="pl-PL" sz="2100" dirty="0"/>
            </a:br>
            <a:endParaRPr lang="pl-PL" sz="2100" dirty="0"/>
          </a:p>
        </p:txBody>
      </p:sp>
      <p:pic>
        <p:nvPicPr>
          <p:cNvPr id="1026" name="Picture 2" descr="Kobieta hokej na trawie sylwetka gracza, kobieta hokej na trawie ...">
            <a:extLst>
              <a:ext uri="{FF2B5EF4-FFF2-40B4-BE49-F238E27FC236}">
                <a16:creationId xmlns:a16="http://schemas.microsoft.com/office/drawing/2014/main" id="{C7F385AE-1CC6-4D96-AA44-3E5630266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7820" y="640079"/>
            <a:ext cx="2456360" cy="245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dtytuł 4">
            <a:extLst>
              <a:ext uri="{FF2B5EF4-FFF2-40B4-BE49-F238E27FC236}">
                <a16:creationId xmlns:a16="http://schemas.microsoft.com/office/drawing/2014/main" id="{46265B43-B3BD-4179-9D6A-72D2542CE8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710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BB67CA-F5D3-4FCD-BA49-B2290FF68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Cédric</a:t>
            </a:r>
            <a:r>
              <a:rPr lang="pl-PL" dirty="0"/>
              <a:t> </a:t>
            </a:r>
            <a:r>
              <a:rPr lang="pl-PL" dirty="0" err="1"/>
              <a:t>Charlier</a:t>
            </a:r>
            <a:br>
              <a:rPr lang="pl-PL" dirty="0"/>
            </a:br>
            <a:endParaRPr lang="pl-PL" dirty="0"/>
          </a:p>
        </p:txBody>
      </p:sp>
      <p:pic>
        <p:nvPicPr>
          <p:cNvPr id="3074" name="Picture 2" descr="Hockey: Cédric Charlier en route vers le Dragons, le Racing ...">
            <a:extLst>
              <a:ext uri="{FF2B5EF4-FFF2-40B4-BE49-F238E27FC236}">
                <a16:creationId xmlns:a16="http://schemas.microsoft.com/office/drawing/2014/main" id="{70F59113-42F7-46E7-A3EC-21C6B639D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2352674"/>
            <a:ext cx="813435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778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043F64-2EBF-4196-B75A-443B588BF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pl-PL"/>
              <a:t>ciekawostki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24D000-71D6-417A-86E1-9ED234609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480" y="2609850"/>
            <a:ext cx="3378936" cy="3291400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/>
              <a:t>Wiadomość </a:t>
            </a:r>
            <a:br>
              <a:rPr lang="pl-PL" sz="2000" b="1" dirty="0"/>
            </a:br>
            <a:r>
              <a:rPr lang="pl-PL" sz="2000" b="1" dirty="0"/>
              <a:t>z 13 maja 2020 r.: </a:t>
            </a:r>
          </a:p>
          <a:p>
            <a:pPr marL="0" indent="0" algn="ctr">
              <a:buNone/>
            </a:pPr>
            <a:r>
              <a:rPr lang="pl-PL" sz="2000" dirty="0"/>
              <a:t>Dariusz </a:t>
            </a:r>
            <a:r>
              <a:rPr lang="pl-PL" sz="2000" dirty="0" err="1"/>
              <a:t>Rachwalski</a:t>
            </a:r>
            <a:r>
              <a:rPr lang="pl-PL" sz="2000" dirty="0"/>
              <a:t> </a:t>
            </a:r>
            <a:br>
              <a:rPr lang="pl-PL" sz="2000" dirty="0"/>
            </a:br>
            <a:r>
              <a:rPr lang="pl-PL" sz="2000" dirty="0"/>
              <a:t>został selekcjonerem reprezentacji Polski mężczyzn. </a:t>
            </a:r>
            <a:br>
              <a:rPr lang="pl-PL" sz="2000" dirty="0"/>
            </a:br>
            <a:r>
              <a:rPr lang="pl-PL" sz="2000" dirty="0"/>
              <a:t>37-latek będzie łączył funkcję trenera reprezentacji seniorów</a:t>
            </a:r>
            <a:br>
              <a:rPr lang="pl-PL" sz="2000" dirty="0"/>
            </a:br>
            <a:r>
              <a:rPr lang="pl-PL" sz="2000" dirty="0"/>
              <a:t> i reprezentacji do lat 23.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9A6A8C2-8B3A-4AD3-AFCC-F1D3F1F02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DF64937-39B5-4AB3-A2EF-EA689BA60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703A652-75C6-47B3-96BE-5F767DEBF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3366" y="1681609"/>
            <a:ext cx="6227064" cy="350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218811C8-8FC2-4FD5-AD0A-FEEF9239D2C5}"/>
              </a:ext>
            </a:extLst>
          </p:cNvPr>
          <p:cNvSpPr/>
          <p:nvPr/>
        </p:nvSpPr>
        <p:spPr>
          <a:xfrm>
            <a:off x="9010650" y="5893308"/>
            <a:ext cx="2508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l-PL" b="1">
                <a:hlinkClick r:id="rId3"/>
              </a:rPr>
              <a:t>Źródło: </a:t>
            </a:r>
            <a:r>
              <a:rPr lang="pl-PL">
                <a:hlinkClick r:id="rId3"/>
              </a:rPr>
              <a:t>http://pzht.pl/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3550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A816DFB-8B0F-47B3-BC12-7B9F59B4EC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F043F64-2EBF-4196-B75A-443B588BF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pl-PL">
                <a:solidFill>
                  <a:srgbClr val="262626"/>
                </a:solidFill>
              </a:rPr>
              <a:t>ciekawostki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24D000-71D6-417A-86E1-9ED234609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Międzynarodowa Federacja Hokeja na Trawie obecnie zrzesza 127 państw na świecie.</a:t>
            </a:r>
          </a:p>
          <a:p>
            <a:r>
              <a:rPr lang="pl-PL" dirty="0">
                <a:solidFill>
                  <a:srgbClr val="FFFFFF"/>
                </a:solidFill>
              </a:rPr>
              <a:t>Powstała 7 stycznia 1924 roku.</a:t>
            </a:r>
          </a:p>
          <a:p>
            <a:r>
              <a:rPr lang="pl-PL" dirty="0">
                <a:solidFill>
                  <a:srgbClr val="FFFFFF"/>
                </a:solidFill>
              </a:rPr>
              <a:t>Obecnie jej prezydentem jest od 29 listopada 2008 Hiszpan </a:t>
            </a:r>
            <a:r>
              <a:rPr lang="pl-PL" b="1" dirty="0" err="1">
                <a:solidFill>
                  <a:srgbClr val="FFFFFF"/>
                </a:solidFill>
              </a:rPr>
              <a:t>Leandro</a:t>
            </a:r>
            <a:r>
              <a:rPr lang="pl-PL" b="1" dirty="0">
                <a:solidFill>
                  <a:srgbClr val="FFFFFF"/>
                </a:solidFill>
              </a:rPr>
              <a:t> </a:t>
            </a:r>
            <a:r>
              <a:rPr lang="pl-PL" b="1" dirty="0" err="1">
                <a:solidFill>
                  <a:srgbClr val="FFFFFF"/>
                </a:solidFill>
              </a:rPr>
              <a:t>Negre</a:t>
            </a:r>
            <a:r>
              <a:rPr lang="pl-PL" dirty="0">
                <a:solidFill>
                  <a:srgbClr val="FFFFFF"/>
                </a:solidFill>
              </a:rPr>
              <a:t>.</a:t>
            </a:r>
          </a:p>
          <a:p>
            <a:r>
              <a:rPr lang="pl-PL" dirty="0">
                <a:solidFill>
                  <a:srgbClr val="FFFFFF"/>
                </a:solidFill>
              </a:rPr>
              <a:t>Siedziba FIH od 2005 r. znajduje się 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solidFill>
                  <a:srgbClr val="FFFFFF"/>
                </a:solidFill>
              </a:rPr>
              <a:t>w </a:t>
            </a:r>
            <a:r>
              <a:rPr lang="pl-PL" b="1" dirty="0">
                <a:solidFill>
                  <a:srgbClr val="FFFFFF"/>
                </a:solidFill>
              </a:rPr>
              <a:t>Lozannie</a:t>
            </a:r>
            <a:r>
              <a:rPr lang="pl-PL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87D435C-84AC-4E27-9CD3-0AAAF73EB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FA4C881-BF60-416C-A273-70541298E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9F66E99-C7AA-448A-B80F-AE9581D72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4692" y="2267169"/>
            <a:ext cx="4159568" cy="200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796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A79C001-061F-4091-8EC5-D096D812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300" dirty="0" err="1">
                <a:solidFill>
                  <a:srgbClr val="FFFFFF"/>
                </a:solidFill>
              </a:rPr>
              <a:t>ciekawostki</a:t>
            </a:r>
            <a:endParaRPr lang="en-US" sz="2300" dirty="0">
              <a:solidFill>
                <a:srgbClr val="FFFFFF"/>
              </a:solidFill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E3F04952-780B-4D66-B693-2DE618F610A7}"/>
              </a:ext>
            </a:extLst>
          </p:cNvPr>
          <p:cNvSpPr/>
          <p:nvPr/>
        </p:nvSpPr>
        <p:spPr>
          <a:xfrm>
            <a:off x="5422030" y="1876264"/>
            <a:ext cx="5685905" cy="4053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just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Kartki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będące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karą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w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hokeju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trawie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różnią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się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tylko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kolorem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ale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kształtem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Zielone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kartki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są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trójkątne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żółte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prostokątne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czerwone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są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okrągłe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42900" indent="-228600" algn="just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Pierwszy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klub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hokeja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trawie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kobiet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powstał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 1887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roku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Nazywał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się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Molesey Ladies.</a:t>
            </a:r>
            <a:endParaRPr lang="pl-P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228600" algn="just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pl-PL" dirty="0"/>
              <a:t>Hokej na trawie w wydaniu męskim pojawił się                       w programie igrzysk w 1908 roku w Londynie i z jedną przerwą (1912) obecny jest na nich do dziś. Kobiety zadebiutowały dopiero w 1980 roku w Moskwie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228600" algn="just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Nazwę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hokej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trawie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używa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się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w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krajach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gdzie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hokej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lodzie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jest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bardziej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popularny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(m.in., USA,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Kanada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Europa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Wschodnia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). W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innych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państwach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to po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prostu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hokej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0F4AC1E-30BF-489F-A87A-537C0401F332}"/>
              </a:ext>
            </a:extLst>
          </p:cNvPr>
          <p:cNvSpPr/>
          <p:nvPr/>
        </p:nvSpPr>
        <p:spPr>
          <a:xfrm>
            <a:off x="7503357" y="6298252"/>
            <a:ext cx="4571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pl-PL" dirty="0">
                <a:hlinkClick r:id="rId2"/>
              </a:rPr>
              <a:t>http://stacjasport.pl/dyscypliny/hokej-na-trawie/</a:t>
            </a:r>
            <a:endParaRPr lang="pl-PL"/>
          </a:p>
        </p:txBody>
      </p:sp>
      <p:pic>
        <p:nvPicPr>
          <p:cNvPr id="5122" name="Picture 2" descr="Field Hockey Clipart Crossed Sticks - Clipart1001 - Free Cliparts">
            <a:extLst>
              <a:ext uri="{FF2B5EF4-FFF2-40B4-BE49-F238E27FC236}">
                <a16:creationId xmlns:a16="http://schemas.microsoft.com/office/drawing/2014/main" id="{FFCF4F08-EFEB-46EA-AEED-7B6BE9AF1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165" y="85564"/>
            <a:ext cx="1790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67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FBE789D-66E0-4C5C-8DDC-CF4D7BF21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6C092F8-98E3-4599-A7BF-1B658CF1D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455D2DE-992C-41DB-B93C-37B72BCFE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prstGeom prst="ellipse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r>
              <a:rPr lang="pl-PL" sz="1800" dirty="0">
                <a:solidFill>
                  <a:schemeClr val="bg1"/>
                </a:solidFill>
              </a:rPr>
              <a:t>Podstawowe informacje</a:t>
            </a:r>
          </a:p>
        </p:txBody>
      </p:sp>
      <p:graphicFrame>
        <p:nvGraphicFramePr>
          <p:cNvPr id="14" name="Symbol zastępczy zawartości 2">
            <a:extLst>
              <a:ext uri="{FF2B5EF4-FFF2-40B4-BE49-F238E27FC236}">
                <a16:creationId xmlns:a16="http://schemas.microsoft.com/office/drawing/2014/main" id="{85BA8EF8-AAE6-4A6A-96B8-05FE1491D6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968943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2" name="Picture 4" descr="Clipart Kids Hockey - Floor Hockey Clipart , Transparent Cartoon ...">
            <a:extLst>
              <a:ext uri="{FF2B5EF4-FFF2-40B4-BE49-F238E27FC236}">
                <a16:creationId xmlns:a16="http://schemas.microsoft.com/office/drawing/2014/main" id="{27F0F966-1D12-486C-866A-DE408DA2B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24" y="443884"/>
            <a:ext cx="3601017" cy="165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0513B601-5C5B-416E-9F5F-CCD72F05D019}"/>
              </a:ext>
            </a:extLst>
          </p:cNvPr>
          <p:cNvSpPr/>
          <p:nvPr/>
        </p:nvSpPr>
        <p:spPr>
          <a:xfrm>
            <a:off x="577049" y="4856086"/>
            <a:ext cx="3430392" cy="1427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Hokej na trawie wg SJP:</a:t>
            </a:r>
            <a:br>
              <a:rPr lang="pl-PL" dirty="0"/>
            </a:br>
            <a:r>
              <a:rPr lang="pl-PL" dirty="0"/>
              <a:t>&lt;&lt;zespołowa gra sportowa, podobna do hokeja na lodzie, rozgrywana na trawie piłeczką zamiast krążka&gt;&gt;</a:t>
            </a:r>
          </a:p>
        </p:txBody>
      </p:sp>
    </p:spTree>
    <p:extLst>
      <p:ext uri="{BB962C8B-B14F-4D97-AF65-F5344CB8AC3E}">
        <p14:creationId xmlns:p14="http://schemas.microsoft.com/office/powerpoint/2010/main" val="74993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C29938-FC56-47B0-8869-06567404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Najbardziej utytułowane kraje</a:t>
            </a:r>
            <a:br>
              <a:rPr lang="pl-PL" dirty="0"/>
            </a:br>
            <a:r>
              <a:rPr lang="pl-PL" dirty="0"/>
              <a:t>wśród mężczyzn (1971-2018)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910455-2351-4841-8511-0BF293CBF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82" y="2638044"/>
            <a:ext cx="9357182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I miejsce: </a:t>
            </a:r>
            <a:r>
              <a:rPr lang="pl-PL" dirty="0"/>
              <a:t>Pakistan</a:t>
            </a:r>
          </a:p>
          <a:p>
            <a:pPr marL="0" indent="0">
              <a:buNone/>
            </a:pPr>
            <a:r>
              <a:rPr lang="pl-PL" b="1" dirty="0"/>
              <a:t>II miejsce: </a:t>
            </a:r>
            <a:r>
              <a:rPr lang="pl-PL" dirty="0"/>
              <a:t>Holandia</a:t>
            </a:r>
          </a:p>
          <a:p>
            <a:pPr marL="0" indent="0">
              <a:buNone/>
            </a:pPr>
            <a:r>
              <a:rPr lang="pl-PL" b="1" dirty="0"/>
              <a:t>III miejsce</a:t>
            </a:r>
            <a:r>
              <a:rPr lang="pl-PL" dirty="0"/>
              <a:t>: Australia</a:t>
            </a:r>
          </a:p>
          <a:p>
            <a:endParaRPr lang="pl-PL" dirty="0"/>
          </a:p>
          <a:p>
            <a:r>
              <a:rPr lang="pl-PL" dirty="0"/>
              <a:t>Dalej plasują się: Niemcy, Indie.</a:t>
            </a:r>
          </a:p>
          <a:p>
            <a:endParaRPr lang="pl-PL" dirty="0"/>
          </a:p>
          <a:p>
            <a:r>
              <a:rPr lang="pl-PL" dirty="0"/>
              <a:t>Chociaż w ostatnim okresie tzn. od 2000 roku w klasyfikacji medalowej najwyższe lokaty zajmują takie państwa jak:  Australia, Niemcy, Holandia.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4E12F49D-596E-4882-AB96-882B98DC1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745268"/>
              </p:ext>
            </p:extLst>
          </p:nvPr>
        </p:nvGraphicFramePr>
        <p:xfrm>
          <a:off x="4891596" y="2876365"/>
          <a:ext cx="6307098" cy="1460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183">
                  <a:extLst>
                    <a:ext uri="{9D8B030D-6E8A-4147-A177-3AD203B41FA5}">
                      <a16:colId xmlns:a16="http://schemas.microsoft.com/office/drawing/2014/main" val="2039682670"/>
                    </a:ext>
                  </a:extLst>
                </a:gridCol>
                <a:gridCol w="1051183">
                  <a:extLst>
                    <a:ext uri="{9D8B030D-6E8A-4147-A177-3AD203B41FA5}">
                      <a16:colId xmlns:a16="http://schemas.microsoft.com/office/drawing/2014/main" val="2730058729"/>
                    </a:ext>
                  </a:extLst>
                </a:gridCol>
                <a:gridCol w="1051183">
                  <a:extLst>
                    <a:ext uri="{9D8B030D-6E8A-4147-A177-3AD203B41FA5}">
                      <a16:colId xmlns:a16="http://schemas.microsoft.com/office/drawing/2014/main" val="1701616358"/>
                    </a:ext>
                  </a:extLst>
                </a:gridCol>
                <a:gridCol w="1051183">
                  <a:extLst>
                    <a:ext uri="{9D8B030D-6E8A-4147-A177-3AD203B41FA5}">
                      <a16:colId xmlns:a16="http://schemas.microsoft.com/office/drawing/2014/main" val="815247006"/>
                    </a:ext>
                  </a:extLst>
                </a:gridCol>
                <a:gridCol w="1051183">
                  <a:extLst>
                    <a:ext uri="{9D8B030D-6E8A-4147-A177-3AD203B41FA5}">
                      <a16:colId xmlns:a16="http://schemas.microsoft.com/office/drawing/2014/main" val="1514964357"/>
                    </a:ext>
                  </a:extLst>
                </a:gridCol>
                <a:gridCol w="1051183">
                  <a:extLst>
                    <a:ext uri="{9D8B030D-6E8A-4147-A177-3AD203B41FA5}">
                      <a16:colId xmlns:a16="http://schemas.microsoft.com/office/drawing/2014/main" val="3246084987"/>
                    </a:ext>
                  </a:extLst>
                </a:gridCol>
              </a:tblGrid>
              <a:tr h="45429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MIEJSCE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PAŃSTWO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ZŁOTO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SREBRO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BRĄZ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MEDALE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969004"/>
                  </a:ext>
                </a:extLst>
              </a:tr>
              <a:tr h="31148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Pakistan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170564"/>
                  </a:ext>
                </a:extLst>
              </a:tr>
              <a:tr h="31148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Holandia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49034"/>
                  </a:ext>
                </a:extLst>
              </a:tr>
              <a:tr h="31148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Australia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914365"/>
                  </a:ext>
                </a:extLst>
              </a:tr>
            </a:tbl>
          </a:graphicData>
        </a:graphic>
      </p:graphicFrame>
      <p:sp>
        <p:nvSpPr>
          <p:cNvPr id="4" name="Prostokąt 3">
            <a:extLst>
              <a:ext uri="{FF2B5EF4-FFF2-40B4-BE49-F238E27FC236}">
                <a16:creationId xmlns:a16="http://schemas.microsoft.com/office/drawing/2014/main" id="{731B5BB0-0899-4918-B784-EF45EF95E508}"/>
              </a:ext>
            </a:extLst>
          </p:cNvPr>
          <p:cNvSpPr/>
          <p:nvPr/>
        </p:nvSpPr>
        <p:spPr>
          <a:xfrm>
            <a:off x="0" y="0"/>
            <a:ext cx="198483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Mistrzostwa Świata</a:t>
            </a:r>
            <a:endParaRPr lang="pl-PL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7952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C29938-FC56-47B0-8869-06567404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Najbardziej utytułowane kraje</a:t>
            </a:r>
            <a:br>
              <a:rPr lang="pl-PL" dirty="0"/>
            </a:br>
            <a:r>
              <a:rPr lang="pl-PL" dirty="0"/>
              <a:t>wśród kobiet (1974-2018)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910455-2351-4841-8511-0BF293CBF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82" y="2638044"/>
            <a:ext cx="9357182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I miejsce:  </a:t>
            </a:r>
            <a:r>
              <a:rPr lang="pl-PL" dirty="0"/>
              <a:t>Holandia</a:t>
            </a:r>
          </a:p>
          <a:p>
            <a:pPr marL="0" indent="0">
              <a:buNone/>
            </a:pPr>
            <a:r>
              <a:rPr lang="pl-PL" b="1" dirty="0"/>
              <a:t>II miejsce:  </a:t>
            </a:r>
            <a:r>
              <a:rPr lang="pl-PL" dirty="0"/>
              <a:t>Argentyna</a:t>
            </a:r>
          </a:p>
          <a:p>
            <a:pPr marL="0" indent="0">
              <a:buNone/>
            </a:pPr>
            <a:r>
              <a:rPr lang="pl-PL" b="1" dirty="0"/>
              <a:t>III miejsce</a:t>
            </a:r>
            <a:r>
              <a:rPr lang="pl-PL" dirty="0"/>
              <a:t>: </a:t>
            </a:r>
            <a:r>
              <a:rPr lang="pl-PL" dirty="0" err="1"/>
              <a:t>Austrialia</a:t>
            </a:r>
            <a:endParaRPr lang="pl-PL" dirty="0"/>
          </a:p>
          <a:p>
            <a:endParaRPr lang="pl-PL" dirty="0"/>
          </a:p>
          <a:p>
            <a:r>
              <a:rPr lang="pl-PL" dirty="0"/>
              <a:t>Dalej plasują się: RFN, Kanada</a:t>
            </a:r>
          </a:p>
          <a:p>
            <a:endParaRPr lang="pl-PL" dirty="0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4E12F49D-596E-4882-AB96-882B98DC1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220677"/>
              </p:ext>
            </p:extLst>
          </p:nvPr>
        </p:nvGraphicFramePr>
        <p:xfrm>
          <a:off x="4447713" y="3343056"/>
          <a:ext cx="6795372" cy="239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562">
                  <a:extLst>
                    <a:ext uri="{9D8B030D-6E8A-4147-A177-3AD203B41FA5}">
                      <a16:colId xmlns:a16="http://schemas.microsoft.com/office/drawing/2014/main" val="2039682670"/>
                    </a:ext>
                  </a:extLst>
                </a:gridCol>
                <a:gridCol w="1132562">
                  <a:extLst>
                    <a:ext uri="{9D8B030D-6E8A-4147-A177-3AD203B41FA5}">
                      <a16:colId xmlns:a16="http://schemas.microsoft.com/office/drawing/2014/main" val="2730058729"/>
                    </a:ext>
                  </a:extLst>
                </a:gridCol>
                <a:gridCol w="1132562">
                  <a:extLst>
                    <a:ext uri="{9D8B030D-6E8A-4147-A177-3AD203B41FA5}">
                      <a16:colId xmlns:a16="http://schemas.microsoft.com/office/drawing/2014/main" val="1701616358"/>
                    </a:ext>
                  </a:extLst>
                </a:gridCol>
                <a:gridCol w="1132562">
                  <a:extLst>
                    <a:ext uri="{9D8B030D-6E8A-4147-A177-3AD203B41FA5}">
                      <a16:colId xmlns:a16="http://schemas.microsoft.com/office/drawing/2014/main" val="815247006"/>
                    </a:ext>
                  </a:extLst>
                </a:gridCol>
                <a:gridCol w="1132562">
                  <a:extLst>
                    <a:ext uri="{9D8B030D-6E8A-4147-A177-3AD203B41FA5}">
                      <a16:colId xmlns:a16="http://schemas.microsoft.com/office/drawing/2014/main" val="1514964357"/>
                    </a:ext>
                  </a:extLst>
                </a:gridCol>
                <a:gridCol w="1132562">
                  <a:extLst>
                    <a:ext uri="{9D8B030D-6E8A-4147-A177-3AD203B41FA5}">
                      <a16:colId xmlns:a16="http://schemas.microsoft.com/office/drawing/2014/main" val="3246084987"/>
                    </a:ext>
                  </a:extLst>
                </a:gridCol>
              </a:tblGrid>
              <a:tr h="78410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MIEJSCE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PAŃSTWO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ZŁOTO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SREBRO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BRĄZ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MEDALE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969004"/>
                  </a:ext>
                </a:extLst>
              </a:tr>
              <a:tr h="53762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Holandia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170564"/>
                  </a:ext>
                </a:extLst>
              </a:tr>
              <a:tr h="53762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Argentyna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49034"/>
                  </a:ext>
                </a:extLst>
              </a:tr>
              <a:tr h="53762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Australia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914365"/>
                  </a:ext>
                </a:extLst>
              </a:tr>
            </a:tbl>
          </a:graphicData>
        </a:graphic>
      </p:graphicFrame>
      <p:sp>
        <p:nvSpPr>
          <p:cNvPr id="12" name="Prostokąt 11">
            <a:extLst>
              <a:ext uri="{FF2B5EF4-FFF2-40B4-BE49-F238E27FC236}">
                <a16:creationId xmlns:a16="http://schemas.microsoft.com/office/drawing/2014/main" id="{2C451DB2-DEE7-425F-B15E-BD1DE12EC867}"/>
              </a:ext>
            </a:extLst>
          </p:cNvPr>
          <p:cNvSpPr/>
          <p:nvPr/>
        </p:nvSpPr>
        <p:spPr>
          <a:xfrm>
            <a:off x="0" y="0"/>
            <a:ext cx="198483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Mistrzostwa Świata</a:t>
            </a:r>
            <a:endParaRPr lang="pl-PL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05532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ramki do hokeja na trawie - aluminiowe">
            <a:extLst>
              <a:ext uri="{FF2B5EF4-FFF2-40B4-BE49-F238E27FC236}">
                <a16:creationId xmlns:a16="http://schemas.microsoft.com/office/drawing/2014/main" id="{8FE2023A-B063-4B54-88E2-1547ACC454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45" b="1195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5C29938-FC56-47B0-8869-065674046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noFill/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pl-PL">
                <a:solidFill>
                  <a:schemeClr val="tx1"/>
                </a:solidFill>
              </a:rPr>
              <a:t>Zasady gry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910455-2351-4841-8511-0BF293CBF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987" y="2618914"/>
            <a:ext cx="9392574" cy="3121114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000" dirty="0"/>
              <a:t>Drużyny składają się z 18 graczy (wliczając zawodników rezerwowych).</a:t>
            </a:r>
          </a:p>
          <a:p>
            <a:pPr algn="just"/>
            <a:r>
              <a:rPr lang="pl-PL" sz="2000" dirty="0"/>
              <a:t>W czasie gry może zachodzić nielimitowana liczba zmian.</a:t>
            </a:r>
          </a:p>
          <a:p>
            <a:pPr algn="just"/>
            <a:r>
              <a:rPr lang="pl-PL" sz="2000" dirty="0"/>
              <a:t>Czas gry to cztery kwarty (każda trwa po 15 minut), pomiędzy którymi są przerwy.</a:t>
            </a:r>
          </a:p>
          <a:p>
            <a:pPr algn="just"/>
            <a:r>
              <a:rPr lang="pl-PL" sz="2000" dirty="0"/>
              <a:t>Boisko ma wymiary: 91,40 x 55 m.</a:t>
            </a:r>
          </a:p>
          <a:p>
            <a:pPr algn="just"/>
            <a:r>
              <a:rPr lang="pl-PL" sz="2000" dirty="0"/>
              <a:t>Bramki mają wymiary – wysokość 2,14 m i szerokość 3,66, banda ma wymiar 46 cm.</a:t>
            </a:r>
          </a:p>
          <a:p>
            <a:pPr algn="just"/>
            <a:r>
              <a:rPr lang="pl-PL" sz="2000" dirty="0"/>
              <a:t>Cel gry: wbicie za pomocą drewnianej okrągłej laski piłki (o średnicy ok. 7 cm) </a:t>
            </a:r>
            <a:br>
              <a:rPr lang="pl-PL" sz="2000" dirty="0"/>
            </a:br>
            <a:r>
              <a:rPr lang="pl-PL" sz="2000" dirty="0"/>
              <a:t>do bramki przeciwnika. Niedozwolone jest dotknięcie piłki częścią ciała.</a:t>
            </a:r>
          </a:p>
          <a:p>
            <a:pPr algn="just"/>
            <a:r>
              <a:rPr lang="pl-PL" sz="2000" dirty="0"/>
              <a:t>Gracz może dotknąć piłki tylko płaską stroną laski lub jej krawędzią.</a:t>
            </a:r>
          </a:p>
        </p:txBody>
      </p:sp>
    </p:spTree>
    <p:extLst>
      <p:ext uri="{BB962C8B-B14F-4D97-AF65-F5344CB8AC3E}">
        <p14:creationId xmlns:p14="http://schemas.microsoft.com/office/powerpoint/2010/main" val="16177501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4B53BE1-D2E2-4E46-987E-211A9D500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E6376F1-2B46-4B0A-B225-0B4029022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530227"/>
            <a:ext cx="3401568" cy="1495794"/>
          </a:xfrm>
          <a:noFill/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pl-PL" sz="2600">
                <a:solidFill>
                  <a:srgbClr val="FFFFFF"/>
                </a:solidFill>
              </a:rPr>
              <a:t>Wybitni zawodnicy</a:t>
            </a:r>
            <a:br>
              <a:rPr lang="pl-PL" sz="2600">
                <a:solidFill>
                  <a:srgbClr val="FFFFFF"/>
                </a:solidFill>
              </a:rPr>
            </a:br>
            <a:r>
              <a:rPr lang="pl-PL" sz="2600">
                <a:solidFill>
                  <a:srgbClr val="FFFFFF"/>
                </a:solidFill>
              </a:rPr>
              <a:t>z 2019 r.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FB9713E-9F53-4A50-BDAA-CEB2A263B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7B914555-0360-4951-82AA-1B75B0D6D5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090957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9775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3A694C2-50DA-401D-9E8A-3621EBF0C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5596D59-3468-47FB-A743-B204C1118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000" dirty="0" err="1">
                <a:solidFill>
                  <a:srgbClr val="262626"/>
                </a:solidFill>
              </a:rPr>
              <a:t>Wybitni</a:t>
            </a:r>
            <a:r>
              <a:rPr lang="en-US" sz="2000" dirty="0">
                <a:solidFill>
                  <a:srgbClr val="262626"/>
                </a:solidFill>
              </a:rPr>
              <a:t> </a:t>
            </a:r>
            <a:r>
              <a:rPr lang="en-US" sz="2000" dirty="0" err="1">
                <a:solidFill>
                  <a:srgbClr val="262626"/>
                </a:solidFill>
              </a:rPr>
              <a:t>zawodnicy</a:t>
            </a:r>
            <a:r>
              <a:rPr lang="en-US" sz="2000" dirty="0">
                <a:solidFill>
                  <a:srgbClr val="262626"/>
                </a:solidFill>
              </a:rPr>
              <a:t> </a:t>
            </a:r>
            <a:r>
              <a:rPr lang="en-US" sz="2000" dirty="0" err="1">
                <a:solidFill>
                  <a:srgbClr val="262626"/>
                </a:solidFill>
              </a:rPr>
              <a:t>należący</a:t>
            </a:r>
            <a:r>
              <a:rPr lang="en-US" sz="2000" dirty="0">
                <a:solidFill>
                  <a:srgbClr val="262626"/>
                </a:solidFill>
              </a:rPr>
              <a:t> do </a:t>
            </a:r>
            <a:r>
              <a:rPr lang="en-US" sz="2000" dirty="0" err="1">
                <a:solidFill>
                  <a:srgbClr val="262626"/>
                </a:solidFill>
              </a:rPr>
              <a:t>składu</a:t>
            </a:r>
            <a:r>
              <a:rPr lang="en-US" sz="2000" dirty="0">
                <a:solidFill>
                  <a:srgbClr val="262626"/>
                </a:solidFill>
              </a:rPr>
              <a:t> </a:t>
            </a:r>
            <a:r>
              <a:rPr lang="en-US" sz="2000" dirty="0" err="1">
                <a:solidFill>
                  <a:srgbClr val="262626"/>
                </a:solidFill>
              </a:rPr>
              <a:t>zwycięskiej</a:t>
            </a:r>
            <a:r>
              <a:rPr lang="en-US" sz="2000" dirty="0">
                <a:solidFill>
                  <a:srgbClr val="262626"/>
                </a:solidFill>
              </a:rPr>
              <a:t> </a:t>
            </a:r>
            <a:r>
              <a:rPr lang="en-US" sz="2000" dirty="0" err="1">
                <a:solidFill>
                  <a:srgbClr val="262626"/>
                </a:solidFill>
              </a:rPr>
              <a:t>drużyny</a:t>
            </a:r>
            <a:r>
              <a:rPr lang="en-US" sz="2000" dirty="0">
                <a:solidFill>
                  <a:srgbClr val="262626"/>
                </a:solidFill>
              </a:rPr>
              <a:t> </a:t>
            </a:r>
            <a:r>
              <a:rPr lang="en-US" sz="2000" dirty="0" err="1">
                <a:solidFill>
                  <a:srgbClr val="262626"/>
                </a:solidFill>
              </a:rPr>
              <a:t>mistrzów</a:t>
            </a:r>
            <a:r>
              <a:rPr lang="en-US" sz="2000" dirty="0">
                <a:solidFill>
                  <a:srgbClr val="262626"/>
                </a:solidFill>
              </a:rPr>
              <a:t> </a:t>
            </a:r>
            <a:r>
              <a:rPr lang="en-US" sz="2000" dirty="0" err="1">
                <a:solidFill>
                  <a:srgbClr val="262626"/>
                </a:solidFill>
              </a:rPr>
              <a:t>świata</a:t>
            </a:r>
            <a:r>
              <a:rPr lang="en-US" sz="2000" dirty="0">
                <a:solidFill>
                  <a:srgbClr val="262626"/>
                </a:solidFill>
              </a:rPr>
              <a:t> z 2018 r. - </a:t>
            </a:r>
            <a:r>
              <a:rPr lang="en-US" sz="2000" dirty="0" err="1">
                <a:solidFill>
                  <a:srgbClr val="262626"/>
                </a:solidFill>
              </a:rPr>
              <a:t>belgii</a:t>
            </a:r>
            <a:endParaRPr lang="en-US" sz="2000" dirty="0">
              <a:solidFill>
                <a:srgbClr val="262626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02C1E83-7A60-4236-9C5A-07D787F6F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5346" y="640078"/>
            <a:ext cx="3301307" cy="330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74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9E5528-584A-4E83-9494-6C18FC0B6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JOHN-John </a:t>
            </a:r>
            <a:r>
              <a:rPr lang="pl-PL" dirty="0" err="1"/>
              <a:t>Dohmen</a:t>
            </a:r>
            <a:br>
              <a:rPr lang="pl-PL" dirty="0"/>
            </a:br>
            <a:endParaRPr lang="pl-PL" dirty="0"/>
          </a:p>
        </p:txBody>
      </p:sp>
      <p:pic>
        <p:nvPicPr>
          <p:cNvPr id="1026" name="Picture 2" descr="John-John Dohmen, professional hockey player: Official Website">
            <a:extLst>
              <a:ext uri="{FF2B5EF4-FFF2-40B4-BE49-F238E27FC236}">
                <a16:creationId xmlns:a16="http://schemas.microsoft.com/office/drawing/2014/main" id="{AF12E376-9920-40FA-951E-A51090FD9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8" y="2557463"/>
            <a:ext cx="5804133" cy="386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680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3F9C0D-F4A5-4937-8BF7-555648691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Thomas </a:t>
            </a:r>
            <a:r>
              <a:rPr lang="pl-PL" dirty="0" err="1"/>
              <a:t>Briels</a:t>
            </a:r>
            <a:endParaRPr lang="pl-PL" dirty="0"/>
          </a:p>
        </p:txBody>
      </p:sp>
      <p:pic>
        <p:nvPicPr>
          <p:cNvPr id="2050" name="Picture 2" descr="Thomas Briels on Twitter: &quot;KAMPIOENEN!!!!!!!!! 3 in a row for ...">
            <a:extLst>
              <a:ext uri="{FF2B5EF4-FFF2-40B4-BE49-F238E27FC236}">
                <a16:creationId xmlns:a16="http://schemas.microsoft.com/office/drawing/2014/main" id="{4FCBFF58-A6D1-47EC-8583-53C6A805C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438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622179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630</Words>
  <Application>Microsoft Office PowerPoint</Application>
  <PresentationFormat>Panoramiczny</PresentationFormat>
  <Paragraphs>106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Paczka</vt:lpstr>
      <vt:lpstr>HOKEJ na trawie CO TO TAKIEGO? </vt:lpstr>
      <vt:lpstr>Podstawowe informacje</vt:lpstr>
      <vt:lpstr>Najbardziej utytułowane kraje wśród mężczyzn (1971-2018) </vt:lpstr>
      <vt:lpstr>Najbardziej utytułowane kraje wśród kobiet (1974-2018) </vt:lpstr>
      <vt:lpstr>Zasady gry</vt:lpstr>
      <vt:lpstr>Wybitni zawodnicy z 2019 r.</vt:lpstr>
      <vt:lpstr>Wybitni zawodnicy należący do składu zwycięskiej drużyny mistrzów świata z 2018 r. - belgii</vt:lpstr>
      <vt:lpstr>JOHN-John Dohmen </vt:lpstr>
      <vt:lpstr>Thomas Briels</vt:lpstr>
      <vt:lpstr>Cédric Charlier </vt:lpstr>
      <vt:lpstr>ciekawostki</vt:lpstr>
      <vt:lpstr>ciekawostki</vt:lpstr>
      <vt:lpstr>ciekawostki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HOKEJ na trawie CO TO TAKIEGO? Praca zaliczeniowa z przedmiotu nr 2</dc:title>
  <dc:creator>Krzysztof</dc:creator>
  <cp:lastModifiedBy>Krzysztof</cp:lastModifiedBy>
  <cp:revision>5</cp:revision>
  <dcterms:created xsi:type="dcterms:W3CDTF">2020-06-04T19:43:10Z</dcterms:created>
  <dcterms:modified xsi:type="dcterms:W3CDTF">2020-06-10T14:31:48Z</dcterms:modified>
</cp:coreProperties>
</file>